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</p:sldMasterIdLst>
  <p:notesMasterIdLst>
    <p:notesMasterId r:id="rId17"/>
  </p:notes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6" r:id="rId11"/>
    <p:sldId id="287" r:id="rId12"/>
    <p:sldId id="285" r:id="rId13"/>
    <p:sldId id="288" r:id="rId14"/>
    <p:sldId id="289" r:id="rId15"/>
    <p:sldId id="27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87"/>
    <p:restoredTop sz="94686"/>
  </p:normalViewPr>
  <p:slideViewPr>
    <p:cSldViewPr snapToGrid="0" snapToObjects="1">
      <p:cViewPr>
        <p:scale>
          <a:sx n="84" d="100"/>
          <a:sy n="84" d="100"/>
        </p:scale>
        <p:origin x="824" y="3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88261-BB72-EF41-8451-A9FA35BC2EEE}" type="datetimeFigureOut">
              <a:rPr lang="en-US" smtClean="0"/>
              <a:t>2/1/22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838A13-F17E-0B4C-991A-067103858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343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4D7C4-870D-4283-AE83-61ED14BB6267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2/1/22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10EF7-6624-4708-B054-CD5B77784B6F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43300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4D7C4-870D-4283-AE83-61ED14BB6267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2/1/22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10EF7-6624-4708-B054-CD5B77784B6F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546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4D7C4-870D-4283-AE83-61ED14BB6267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2/1/22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10EF7-6624-4708-B054-CD5B77784B6F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7450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4D7C4-870D-4283-AE83-61ED14BB6267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2/1/22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10EF7-6624-4708-B054-CD5B77784B6F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98560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4D7C4-870D-4283-AE83-61ED14BB6267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2/1/22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10EF7-6624-4708-B054-CD5B77784B6F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06896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4D7C4-870D-4283-AE83-61ED14BB6267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2/1/22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10EF7-6624-4708-B054-CD5B77784B6F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8771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4D7C4-870D-4283-AE83-61ED14BB6267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2/1/22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10EF7-6624-4708-B054-CD5B77784B6F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71120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4D7C4-870D-4283-AE83-61ED14BB6267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2/1/22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10EF7-6624-4708-B054-CD5B77784B6F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59072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4D7C4-870D-4283-AE83-61ED14BB6267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2/1/22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10EF7-6624-4708-B054-CD5B77784B6F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54361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4D7C4-870D-4283-AE83-61ED14BB6267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2/1/22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10EF7-6624-4708-B054-CD5B77784B6F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7414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4D7C4-870D-4283-AE83-61ED14BB6267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2/1/22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10EF7-6624-4708-B054-CD5B77784B6F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31702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4D7C4-870D-4283-AE83-61ED14BB6267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2/1/22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10EF7-6624-4708-B054-CD5B77784B6F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22230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Lessons Learned in the Pandemic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688114"/>
            <a:ext cx="6400800" cy="187234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NCF Review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Mark A. Smith, MD, MBA, CPHQ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2/3/2022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31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Lesson </a:t>
            </a:r>
            <a:r>
              <a:rPr lang="en-US" dirty="0" smtClean="0">
                <a:solidFill>
                  <a:schemeClr val="bg1"/>
                </a:solidFill>
              </a:rPr>
              <a:t>#9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sz="4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4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4800" dirty="0" smtClean="0">
                <a:solidFill>
                  <a:schemeClr val="bg1"/>
                </a:solidFill>
              </a:rPr>
              <a:t>   Man is truly a social </a:t>
            </a:r>
            <a:r>
              <a:rPr lang="en-US" sz="4800" dirty="0" smtClean="0">
                <a:solidFill>
                  <a:schemeClr val="bg1"/>
                </a:solidFill>
              </a:rPr>
              <a:t>animal</a:t>
            </a:r>
          </a:p>
          <a:p>
            <a:pPr marL="0" indent="0">
              <a:buNone/>
            </a:pPr>
            <a:endParaRPr lang="en-US" sz="4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4800" dirty="0" smtClean="0">
                <a:solidFill>
                  <a:srgbClr val="FFFF00"/>
                </a:solidFill>
              </a:rPr>
              <a:t>Everyone is “so over” the pandemic</a:t>
            </a:r>
            <a:endParaRPr lang="en-US" sz="4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56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Lesson </a:t>
            </a:r>
            <a:r>
              <a:rPr lang="en-US" dirty="0" smtClean="0">
                <a:solidFill>
                  <a:schemeClr val="bg1"/>
                </a:solidFill>
              </a:rPr>
              <a:t>#10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4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4800" dirty="0" smtClean="0">
                <a:solidFill>
                  <a:schemeClr val="bg1"/>
                </a:solidFill>
              </a:rPr>
              <a:t>   Real Information is </a:t>
            </a:r>
            <a:r>
              <a:rPr lang="en-US" sz="4800" dirty="0" smtClean="0">
                <a:solidFill>
                  <a:schemeClr val="bg1"/>
                </a:solidFill>
              </a:rPr>
              <a:t>required</a:t>
            </a:r>
          </a:p>
          <a:p>
            <a:pPr marL="0" indent="0">
              <a:buNone/>
            </a:pPr>
            <a:endParaRPr lang="en-US" sz="4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4800" dirty="0" smtClean="0">
                <a:solidFill>
                  <a:srgbClr val="FFFF00"/>
                </a:solidFill>
              </a:rPr>
              <a:t>Many think that disinformation is the root cause of societal ills today. No good answers.</a:t>
            </a:r>
            <a:endParaRPr lang="en-US" sz="4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4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Bonus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4800" dirty="0" smtClean="0">
                <a:solidFill>
                  <a:schemeClr val="bg1"/>
                </a:solidFill>
              </a:rPr>
              <a:t>     Be Better at Expecting </a:t>
            </a:r>
          </a:p>
          <a:p>
            <a:pPr marL="0" indent="0">
              <a:buNone/>
            </a:pPr>
            <a:r>
              <a:rPr lang="en-US" sz="4800" dirty="0">
                <a:solidFill>
                  <a:schemeClr val="bg1"/>
                </a:solidFill>
              </a:rPr>
              <a:t> </a:t>
            </a:r>
            <a:r>
              <a:rPr lang="en-US" sz="4800" dirty="0" smtClean="0">
                <a:solidFill>
                  <a:schemeClr val="bg1"/>
                </a:solidFill>
              </a:rPr>
              <a:t>         the </a:t>
            </a:r>
            <a:r>
              <a:rPr lang="en-US" sz="4800" dirty="0" smtClean="0">
                <a:solidFill>
                  <a:schemeClr val="bg1"/>
                </a:solidFill>
              </a:rPr>
              <a:t>Unexpected</a:t>
            </a:r>
          </a:p>
          <a:p>
            <a:pPr marL="0" indent="0">
              <a:buNone/>
            </a:pPr>
            <a:endParaRPr lang="en-US" sz="4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4800" dirty="0" smtClean="0">
                <a:solidFill>
                  <a:srgbClr val="FFFF00"/>
                </a:solidFill>
              </a:rPr>
              <a:t>I still think this applies.</a:t>
            </a:r>
            <a:endParaRPr lang="en-US" sz="4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838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New Lessons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Need to learn how to convert pandemic to endemic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Lessen the partisanship- it is not tenable for every day living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Mental health may be the fastest growing epidemic out there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Need to learn how to properly use and control social media instead of the other way around.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Take a break from ”smart devices”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3915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    </a:t>
            </a:r>
          </a:p>
          <a:p>
            <a:pPr marL="0" indent="0">
              <a:buNone/>
            </a:pPr>
            <a:r>
              <a:rPr lang="en-US" sz="4400" dirty="0" smtClean="0">
                <a:solidFill>
                  <a:schemeClr val="bg1"/>
                </a:solidFill>
              </a:rPr>
              <a:t> “Wise men speak because they have something to say. Fools because they have to say something.”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chemeClr val="bg1"/>
                </a:solidFill>
              </a:rPr>
              <a:t>                                             Plato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6196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</a:t>
            </a:r>
            <a:r>
              <a:rPr lang="en-US" sz="5400" dirty="0" smtClean="0">
                <a:solidFill>
                  <a:schemeClr val="bg1"/>
                </a:solidFill>
              </a:rPr>
              <a:t>Discussion</a:t>
            </a:r>
            <a:endParaRPr lang="en-US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81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Lesson #1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                         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sz="4000" dirty="0" smtClean="0">
                <a:solidFill>
                  <a:schemeClr val="bg1"/>
                </a:solidFill>
              </a:rPr>
              <a:t>Zoom is King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dirty="0" smtClean="0"/>
              <a:t>   </a:t>
            </a:r>
            <a:r>
              <a:rPr lang="en-US" sz="4000" dirty="0" smtClean="0"/>
              <a:t>  </a:t>
            </a:r>
            <a:r>
              <a:rPr lang="en-US" sz="4000" dirty="0" smtClean="0">
                <a:solidFill>
                  <a:schemeClr val="bg1"/>
                </a:solidFill>
              </a:rPr>
              <a:t>The Remote Meeting is here to </a:t>
            </a:r>
            <a:r>
              <a:rPr lang="en-US" sz="4000" dirty="0" smtClean="0">
                <a:solidFill>
                  <a:schemeClr val="bg1"/>
                </a:solidFill>
              </a:rPr>
              <a:t>stay</a:t>
            </a:r>
          </a:p>
          <a:p>
            <a:pPr marL="0" indent="0">
              <a:buNone/>
            </a:pPr>
            <a:endParaRPr lang="en-US" sz="4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4000" dirty="0" smtClean="0">
                <a:solidFill>
                  <a:schemeClr val="bg1"/>
                </a:solidFill>
              </a:rPr>
              <a:t>  </a:t>
            </a:r>
            <a:r>
              <a:rPr lang="en-US" sz="4000" dirty="0" smtClean="0">
                <a:solidFill>
                  <a:srgbClr val="FFFF00"/>
                </a:solidFill>
              </a:rPr>
              <a:t>In some format and frequency. Omicron knocked down returning in-person meets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086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Lesson #2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4400" dirty="0"/>
              <a:t> </a:t>
            </a:r>
            <a:r>
              <a:rPr lang="en-US" sz="4400" dirty="0" smtClean="0">
                <a:solidFill>
                  <a:schemeClr val="bg1"/>
                </a:solidFill>
              </a:rPr>
              <a:t>There are times to break the </a:t>
            </a:r>
            <a:r>
              <a:rPr lang="en-US" sz="4400" dirty="0" smtClean="0">
                <a:solidFill>
                  <a:schemeClr val="bg1"/>
                </a:solidFill>
              </a:rPr>
              <a:t>rules</a:t>
            </a:r>
          </a:p>
          <a:p>
            <a:pPr marL="0" indent="0">
              <a:buNone/>
            </a:pPr>
            <a:endParaRPr lang="en-US" sz="4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4400" dirty="0" smtClean="0">
                <a:solidFill>
                  <a:srgbClr val="FFFF00"/>
                </a:solidFill>
              </a:rPr>
              <a:t>Still true I think. It</a:t>
            </a:r>
            <a:r>
              <a:rPr lang="ur-PK" sz="4400" dirty="0" smtClean="0">
                <a:solidFill>
                  <a:srgbClr val="FFFF00"/>
                </a:solidFill>
              </a:rPr>
              <a:t>’</a:t>
            </a:r>
            <a:r>
              <a:rPr lang="en-US" sz="4400" dirty="0" smtClean="0">
                <a:solidFill>
                  <a:srgbClr val="FFFF00"/>
                </a:solidFill>
              </a:rPr>
              <a:t>s the knowing when and how that is challenging.</a:t>
            </a:r>
            <a:endParaRPr lang="en-US" sz="4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53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Lesson </a:t>
            </a:r>
            <a:r>
              <a:rPr lang="en-US" dirty="0" smtClean="0">
                <a:solidFill>
                  <a:schemeClr val="bg1"/>
                </a:solidFill>
              </a:rPr>
              <a:t>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                      </a:t>
            </a:r>
            <a:r>
              <a:rPr lang="en-US" sz="4800" dirty="0" smtClean="0">
                <a:solidFill>
                  <a:schemeClr val="bg1"/>
                </a:solidFill>
              </a:rPr>
              <a:t>Act on Less </a:t>
            </a:r>
            <a:r>
              <a:rPr lang="en-US" sz="4800" dirty="0" smtClean="0">
                <a:solidFill>
                  <a:schemeClr val="bg1"/>
                </a:solidFill>
              </a:rPr>
              <a:t>Data</a:t>
            </a:r>
          </a:p>
          <a:p>
            <a:pPr marL="0" indent="0">
              <a:buNone/>
            </a:pPr>
            <a:r>
              <a:rPr lang="en-US" sz="4800" dirty="0" smtClean="0">
                <a:solidFill>
                  <a:srgbClr val="FFFF00"/>
                </a:solidFill>
              </a:rPr>
              <a:t>Thoughtfully acting. Move to quickly add to the data for better actions.</a:t>
            </a:r>
            <a:endParaRPr lang="en-US" sz="4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86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Lesson </a:t>
            </a:r>
            <a:r>
              <a:rPr lang="en-US" dirty="0" smtClean="0">
                <a:solidFill>
                  <a:schemeClr val="bg1"/>
                </a:solidFill>
              </a:rPr>
              <a:t>#4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sz="4400" dirty="0" smtClean="0">
                <a:solidFill>
                  <a:schemeClr val="bg1"/>
                </a:solidFill>
              </a:rPr>
              <a:t>Working from home will be a </a:t>
            </a:r>
            <a:r>
              <a:rPr lang="en-US" sz="4400" dirty="0" smtClean="0">
                <a:solidFill>
                  <a:schemeClr val="bg1"/>
                </a:solidFill>
              </a:rPr>
              <a:t>norm</a:t>
            </a:r>
          </a:p>
          <a:p>
            <a:pPr marL="0" indent="0">
              <a:buNone/>
            </a:pPr>
            <a:endParaRPr lang="en-US" sz="4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4400" dirty="0" smtClean="0">
                <a:solidFill>
                  <a:srgbClr val="FFFF00"/>
                </a:solidFill>
              </a:rPr>
              <a:t>Going forward, mostly seeing a hybrid of some return and some home.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15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Lesson </a:t>
            </a:r>
            <a:r>
              <a:rPr lang="en-US" dirty="0" smtClean="0">
                <a:solidFill>
                  <a:schemeClr val="bg1"/>
                </a:solidFill>
              </a:rPr>
              <a:t>#5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4400" dirty="0" smtClean="0"/>
              <a:t>  </a:t>
            </a:r>
            <a:r>
              <a:rPr lang="en-US" sz="4400" dirty="0" smtClean="0">
                <a:solidFill>
                  <a:schemeClr val="bg1"/>
                </a:solidFill>
              </a:rPr>
              <a:t>Reevaluate the Role of </a:t>
            </a:r>
            <a:r>
              <a:rPr lang="en-US" sz="4400" dirty="0" smtClean="0">
                <a:solidFill>
                  <a:schemeClr val="bg1"/>
                </a:solidFill>
              </a:rPr>
              <a:t>Workers</a:t>
            </a:r>
          </a:p>
          <a:p>
            <a:pPr marL="0" indent="0">
              <a:buNone/>
            </a:pPr>
            <a:endParaRPr lang="en-US" sz="4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4400" dirty="0" smtClean="0">
                <a:solidFill>
                  <a:srgbClr val="FFFF00"/>
                </a:solidFill>
              </a:rPr>
              <a:t>This has lead to many dropping out of work force- what and where they wind up is still a question.</a:t>
            </a:r>
            <a:endParaRPr lang="en-US" sz="4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235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Lesson </a:t>
            </a:r>
            <a:r>
              <a:rPr lang="en-US" dirty="0" smtClean="0">
                <a:solidFill>
                  <a:schemeClr val="bg1"/>
                </a:solidFill>
              </a:rPr>
              <a:t>#6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4000" dirty="0" smtClean="0">
                <a:solidFill>
                  <a:schemeClr val="bg1"/>
                </a:solidFill>
              </a:rPr>
              <a:t>    The gulf between the Haves and </a:t>
            </a:r>
          </a:p>
          <a:p>
            <a:pPr marL="0" indent="0">
              <a:buNone/>
            </a:pP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smtClean="0">
                <a:solidFill>
                  <a:schemeClr val="bg1"/>
                </a:solidFill>
              </a:rPr>
              <a:t>              Haves Not </a:t>
            </a:r>
            <a:r>
              <a:rPr lang="en-US" sz="4000" dirty="0" smtClean="0">
                <a:solidFill>
                  <a:schemeClr val="bg1"/>
                </a:solidFill>
              </a:rPr>
              <a:t>widens</a:t>
            </a:r>
          </a:p>
          <a:p>
            <a:pPr marL="0" indent="0">
              <a:buNone/>
            </a:pPr>
            <a:endParaRPr lang="en-US" sz="4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4000" dirty="0" smtClean="0">
                <a:solidFill>
                  <a:srgbClr val="FFFF00"/>
                </a:solidFill>
              </a:rPr>
              <a:t>This was happening anyhow. The pandemic was merely an accelerant.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581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Lesson </a:t>
            </a:r>
            <a:r>
              <a:rPr lang="en-US" dirty="0" smtClean="0">
                <a:solidFill>
                  <a:schemeClr val="bg1"/>
                </a:solidFill>
              </a:rPr>
              <a:t>#7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4400" dirty="0" smtClean="0">
                <a:solidFill>
                  <a:schemeClr val="bg1"/>
                </a:solidFill>
              </a:rPr>
              <a:t>     Public Health does </a:t>
            </a:r>
            <a:r>
              <a:rPr lang="en-US" sz="4400" dirty="0" smtClean="0">
                <a:solidFill>
                  <a:schemeClr val="bg1"/>
                </a:solidFill>
              </a:rPr>
              <a:t>matter</a:t>
            </a:r>
          </a:p>
          <a:p>
            <a:pPr marL="0" indent="0">
              <a:buNone/>
            </a:pPr>
            <a:endParaRPr lang="en-US" sz="4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4400" dirty="0" smtClean="0">
                <a:solidFill>
                  <a:srgbClr val="FFFF00"/>
                </a:solidFill>
              </a:rPr>
              <a:t>Thanks to misinformation, this message has been confused.</a:t>
            </a:r>
            <a:endParaRPr lang="en-US" sz="4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5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Lesson </a:t>
            </a:r>
            <a:r>
              <a:rPr lang="en-US" dirty="0" smtClean="0">
                <a:solidFill>
                  <a:schemeClr val="bg1"/>
                </a:solidFill>
              </a:rPr>
              <a:t>#8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4800" dirty="0">
                <a:solidFill>
                  <a:schemeClr val="bg1"/>
                </a:solidFill>
              </a:rPr>
              <a:t> </a:t>
            </a:r>
            <a:r>
              <a:rPr lang="en-US" sz="4800" dirty="0" smtClean="0">
                <a:solidFill>
                  <a:schemeClr val="bg1"/>
                </a:solidFill>
              </a:rPr>
              <a:t>         So does </a:t>
            </a:r>
            <a:r>
              <a:rPr lang="en-US" sz="4800" dirty="0" smtClean="0">
                <a:solidFill>
                  <a:schemeClr val="bg1"/>
                </a:solidFill>
              </a:rPr>
              <a:t>Education</a:t>
            </a:r>
          </a:p>
          <a:p>
            <a:pPr marL="0" indent="0">
              <a:buNone/>
            </a:pPr>
            <a:endParaRPr lang="en-US" sz="4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4800" dirty="0" smtClean="0">
                <a:solidFill>
                  <a:srgbClr val="FFFF00"/>
                </a:solidFill>
              </a:rPr>
              <a:t>Even worse. Now have a major conflict between parents and experts.</a:t>
            </a:r>
            <a:endParaRPr lang="en-US" sz="4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5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</TotalTime>
  <Words>356</Words>
  <Application>Microsoft Macintosh PowerPoint</Application>
  <PresentationFormat>On-screen Show (4:3)</PresentationFormat>
  <Paragraphs>86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1_Office Theme</vt:lpstr>
      <vt:lpstr>Lessons Learned in the Pandemic</vt:lpstr>
      <vt:lpstr>Lesson #1</vt:lpstr>
      <vt:lpstr>Lesson #2</vt:lpstr>
      <vt:lpstr>Lesson #3</vt:lpstr>
      <vt:lpstr>Lesson #4</vt:lpstr>
      <vt:lpstr>Lesson #5</vt:lpstr>
      <vt:lpstr>Lesson #6</vt:lpstr>
      <vt:lpstr>Lesson #7</vt:lpstr>
      <vt:lpstr>Lesson #8</vt:lpstr>
      <vt:lpstr>Lesson #9</vt:lpstr>
      <vt:lpstr>Lesson #10</vt:lpstr>
      <vt:lpstr>Bonus</vt:lpstr>
      <vt:lpstr>New Lessons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vascu@aol.com</cp:lastModifiedBy>
  <cp:revision>21</cp:revision>
  <dcterms:created xsi:type="dcterms:W3CDTF">2019-02-07T01:10:56Z</dcterms:created>
  <dcterms:modified xsi:type="dcterms:W3CDTF">2022-02-01T18:35:36Z</dcterms:modified>
</cp:coreProperties>
</file>